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embeddedFontLst>
    <p:embeddedFont>
      <p:font typeface="Aptos Narrow" panose="020B0004020202020204" pitchFamily="34" charset="0"/>
      <p:regular r:id="rId12"/>
      <p:bold r:id="rId13"/>
      <p:italic r:id="rId14"/>
      <p:boldItalic r:id="rId15"/>
    </p:embeddedFont>
    <p:embeddedFont>
      <p:font typeface="Garamond" panose="02020404030301010803" pitchFamily="18" charset="0"/>
      <p:regular r:id="rId16"/>
      <p:bold r:id="rId17"/>
      <p:italic r:id="rId18"/>
      <p:boldItalic r:id="rId19"/>
    </p:embeddedFont>
    <p:embeddedFont>
      <p:font typeface="Libre Franklin Medium" pitchFamily="2" charset="0"/>
      <p:regular r:id="rId20"/>
      <p:bold r:id="rId21"/>
      <p:italic r:id="rId22"/>
      <p:boldItalic r:id="rId23"/>
    </p:embeddedFont>
    <p:embeddedFont>
      <p:font typeface="MV Boli" panose="02000500030200090000" pitchFamily="2" charset="0"/>
      <p:regular r:id="rId24"/>
    </p:embeddedFont>
    <p:embeddedFont>
      <p:font typeface="Oswald" panose="00000500000000000000" pitchFamily="2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xoD2KpHHazB0N56h5bZBI+pzW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4" d="100"/>
          <a:sy n="84" d="100"/>
        </p:scale>
        <p:origin x="351" y="60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3T05:24:01.8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27 24575,'385'28'0,"-50"-2"0,-76-13 0,79 1 0,791-15 0,-1091 0 0,58-12 0,-58 7 0,56-2 0,397 9 0,-465-2 0,0-1 0,31-8 0,-29 5 0,47-3 0,120 10 0,87-4 0,-133-24 0,-110 17 0,0 2 0,77-5 0,42 13-1365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" name="Google Shape;14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" name="Google Shape;1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580606" y="-1875631"/>
            <a:ext cx="5030788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285038" y="1828804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697038" y="-81279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customXml" Target="../ink/ink1.xml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7121250" y="981146"/>
            <a:ext cx="4638605" cy="5154967"/>
          </a:xfrm>
          <a:custGeom>
            <a:avLst/>
            <a:gdLst/>
            <a:ahLst/>
            <a:cxnLst/>
            <a:rect l="l" t="t" r="r" b="b"/>
            <a:pathLst>
              <a:path w="6184806" h="5154967" extrusionOk="0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rgbClr val="7F7F7F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r="59916"/>
          <a:stretch/>
        </p:blipFill>
        <p:spPr>
          <a:xfrm>
            <a:off x="8499558" y="2292264"/>
            <a:ext cx="3203509" cy="342623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3778257" y="240541"/>
            <a:ext cx="3874586" cy="30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PAGE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SMART INDIA HACKATHON 2025</a:t>
            </a:r>
            <a:endParaRPr sz="4000" b="1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331286" y="1385888"/>
            <a:ext cx="7169652" cy="467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ID – 25049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just">
              <a:lnSpc>
                <a:spcPct val="200000"/>
              </a:lnSpc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Title-</a:t>
            </a:r>
            <a:r>
              <a:rPr lang="en-US" sz="2000" b="1" dirty="0">
                <a:solidFill>
                  <a:schemeClr val="dk1"/>
                </a:solidFill>
              </a:rPr>
              <a:t> Al-Driven Public Health Chatbot for Disease Awareness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just">
              <a:lnSpc>
                <a:spcPct val="200000"/>
              </a:lnSpc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Theme-</a:t>
            </a:r>
            <a:r>
              <a:rPr lang="en-US" sz="2000" b="1" dirty="0">
                <a:solidFill>
                  <a:schemeClr val="dk1"/>
                </a:solidFill>
              </a:rPr>
              <a:t> MedTech / </a:t>
            </a:r>
            <a:r>
              <a:rPr lang="en-US" sz="2000" b="1" dirty="0" err="1">
                <a:solidFill>
                  <a:schemeClr val="dk1"/>
                </a:solidFill>
              </a:rPr>
              <a:t>BioTech</a:t>
            </a:r>
            <a:r>
              <a:rPr lang="en-US" sz="2000" b="1" dirty="0">
                <a:solidFill>
                  <a:schemeClr val="dk1"/>
                </a:solidFill>
              </a:rPr>
              <a:t> / HealthTech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 Category- Software/Hardware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ID-  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Name (Registered on portal) - EMAA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07100" y="238575"/>
            <a:ext cx="2079532" cy="9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2609225" y="114189"/>
            <a:ext cx="7107981" cy="11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EMAA: Emergency Medical AI Advisor </a:t>
            </a:r>
            <a:br>
              <a:rPr lang="en-US" sz="2000" dirty="0"/>
            </a:br>
            <a:r>
              <a:rPr lang="en-US" sz="1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Federated Learning Platform for Healthcare Innovation</a:t>
            </a:r>
            <a:br>
              <a:rPr lang="en-US" sz="1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en-US" sz="1400" dirty="0">
                <a:latin typeface="Aptos Narrow" panose="020B0004020202020204" pitchFamily="34" charset="0"/>
                <a:cs typeface="MV Boli" panose="02000500030200090000" pitchFamily="2" charset="0"/>
              </a:rPr>
              <a:t>Advanced Healthcare AI • Privacy-First Architecture • Scalable Deployment</a:t>
            </a:r>
            <a:endParaRPr sz="2000" b="1" dirty="0">
              <a:solidFill>
                <a:srgbClr val="00B0F0"/>
              </a:solidFill>
              <a:latin typeface="Aptos Narrow" panose="020B0004020202020204" pitchFamily="34" charset="0"/>
              <a:ea typeface="Times New Roman"/>
              <a:cs typeface="MV Boli" panose="02000500030200090000" pitchFamily="2" charset="0"/>
              <a:sym typeface="Times New Roman"/>
            </a:endParaRP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2</a:t>
            </a:fld>
            <a:endParaRPr b="1" dirty="0">
              <a:solidFill>
                <a:schemeClr val="lt1"/>
              </a:solidFill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@SIH Idea submission- Template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4" name="Google Shape;104;p2" descr="Your startup LOGO"/>
          <p:cNvSpPr/>
          <p:nvPr/>
        </p:nvSpPr>
        <p:spPr>
          <a:xfrm>
            <a:off x="329565" y="252095"/>
            <a:ext cx="2081530" cy="807085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EMAA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309789" y="1356471"/>
            <a:ext cx="5595724" cy="3585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IDEA / SOLUTION : </a:t>
            </a:r>
            <a:endParaRPr sz="1800" dirty="0">
              <a:solidFill>
                <a:schemeClr val="accen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lvl="0"/>
            <a:r>
              <a:rPr lang="en-US" sz="1300" dirty="0"/>
              <a:t>EMAA (Emergency Medical AI Advisor) introduces a revolutionary federated learning platform for privacy-preserving healthcare AI collaboration. </a:t>
            </a:r>
          </a:p>
          <a:p>
            <a:pPr lvl="0"/>
            <a:endParaRPr lang="en-US" sz="13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sz="13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/>
              <a:t>Privacy-Preserving Federated Learning</a:t>
            </a:r>
            <a:r>
              <a:rPr lang="en-US" sz="1200" dirty="0"/>
              <a:t>: Hospitals train models locally; only encrypted updates are shared, ensuring data privacy compliance.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/>
              <a:t>Multilingual Accessible Chatbot</a:t>
            </a:r>
            <a:r>
              <a:rPr lang="en-US" sz="1200" dirty="0"/>
              <a:t>: Available via WhatsApp/SMS in local languages for rural populations without internet or smartphones.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/>
              <a:t>Real-Time Outbreak Alerts &amp; Vaccination Reminders</a:t>
            </a:r>
            <a:r>
              <a:rPr lang="en-US" sz="1200" dirty="0"/>
              <a:t>: Informs users about local outbreaks and upcoming vaccinations using government health database integration.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/>
              <a:t>Symptom Checker &amp; Preventive Guidance</a:t>
            </a:r>
            <a:r>
              <a:rPr lang="en-US" sz="1200" dirty="0"/>
              <a:t>: Provides accurate advice on symptoms, hygiene, and disease prevention to reduce early-stage spread.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200" b="1" dirty="0"/>
              <a:t>Efficient &amp; Scalable Deployment</a:t>
            </a:r>
            <a:r>
              <a:rPr lang="en-US" sz="1200" dirty="0"/>
              <a:t>: Uses </a:t>
            </a:r>
            <a:r>
              <a:rPr lang="en-US" sz="1200" dirty="0" err="1"/>
              <a:t>LoRA</a:t>
            </a:r>
            <a:r>
              <a:rPr lang="en-US" sz="1200" dirty="0"/>
              <a:t> for reduced model size and supports thousands of simultaneous users in low-resource areas.</a:t>
            </a:r>
            <a:endParaRPr lang="en-US" sz="1300" dirty="0"/>
          </a:p>
        </p:txBody>
      </p:sp>
      <p:sp>
        <p:nvSpPr>
          <p:cNvPr id="106" name="Google Shape;106;p2"/>
          <p:cNvSpPr txBox="1"/>
          <p:nvPr/>
        </p:nvSpPr>
        <p:spPr>
          <a:xfrm>
            <a:off x="6095999" y="4278762"/>
            <a:ext cx="3612926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100" b="1" dirty="0"/>
              <a:t>Comprehensive Multimodal AI</a:t>
            </a:r>
            <a:r>
              <a:rPr lang="en-US" sz="1100" dirty="0"/>
              <a:t>: Integrates imaging, lab results, vitals, and clinical notes for accurate, holistic disease analysis.</a:t>
            </a:r>
          </a:p>
          <a:p>
            <a:endParaRPr lang="en-US" sz="11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100" b="1" dirty="0"/>
              <a:t>Adaptive Federated Learning</a:t>
            </a:r>
            <a:r>
              <a:rPr lang="en-US" sz="1100" dirty="0"/>
              <a:t>: Uses Shapley value-based client selection for efficient, high-quality model training from diverse hospitals.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100" dirty="0"/>
          </a:p>
          <a:p>
            <a:endParaRPr lang="en-US" dirty="0"/>
          </a:p>
        </p:txBody>
      </p:sp>
      <p:sp>
        <p:nvSpPr>
          <p:cNvPr id="107" name="Google Shape;107;p2"/>
          <p:cNvSpPr txBox="1"/>
          <p:nvPr/>
        </p:nvSpPr>
        <p:spPr>
          <a:xfrm>
            <a:off x="6169977" y="1356471"/>
            <a:ext cx="245967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Problem Resolution : </a:t>
            </a:r>
            <a:endParaRPr sz="1800" dirty="0">
              <a:solidFill>
                <a:schemeClr val="accen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6090194" y="1291456"/>
            <a:ext cx="5766436" cy="2416644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6111006" y="3832052"/>
            <a:ext cx="5780405" cy="2254595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198120" y="1311275"/>
            <a:ext cx="5780405" cy="4768215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2903" y="92380"/>
            <a:ext cx="2079532" cy="9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95365C-61E6-B922-ADDD-F885055B1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65" y="5033186"/>
            <a:ext cx="5531589" cy="707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772579-A519-B00F-2D7B-1AFA6C593E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737" t="3929" r="3396" b="70481"/>
          <a:stretch>
            <a:fillRect/>
          </a:stretch>
        </p:blipFill>
        <p:spPr>
          <a:xfrm>
            <a:off x="8606405" y="1403017"/>
            <a:ext cx="3172144" cy="5367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795BA69-1083-BE50-3864-B213C7F70E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78" t="31553" r="1"/>
          <a:stretch>
            <a:fillRect/>
          </a:stretch>
        </p:blipFill>
        <p:spPr>
          <a:xfrm>
            <a:off x="8550570" y="2009443"/>
            <a:ext cx="3306060" cy="167667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24C2CA4-CEDE-CC59-5B7F-4ECFDB32BD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0"/>
          <a:stretch>
            <a:fillRect/>
          </a:stretch>
        </p:blipFill>
        <p:spPr bwMode="auto">
          <a:xfrm>
            <a:off x="6121264" y="1749065"/>
            <a:ext cx="2373471" cy="183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363ABD4-9891-3FEA-F2FA-0234909A25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5"/>
          <a:stretch>
            <a:fillRect/>
          </a:stretch>
        </p:blipFill>
        <p:spPr bwMode="auto">
          <a:xfrm>
            <a:off x="9586755" y="4139421"/>
            <a:ext cx="2191793" cy="1677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57E6D1A-3631-8354-C754-3FF3E31E33A8}"/>
              </a:ext>
            </a:extLst>
          </p:cNvPr>
          <p:cNvSpPr txBox="1"/>
          <p:nvPr/>
        </p:nvSpPr>
        <p:spPr>
          <a:xfrm>
            <a:off x="6148302" y="3918831"/>
            <a:ext cx="3871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Unique Value Propositions (UVP) : </a:t>
            </a:r>
            <a:endParaRPr lang="en-US" sz="1800" dirty="0">
              <a:latin typeface="Calibri"/>
              <a:ea typeface="Calibri"/>
              <a:cs typeface="Calibri"/>
              <a:sym typeface="Calibri"/>
            </a:endParaRPr>
          </a:p>
          <a:p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 txBox="1">
            <a:spLocks noGrp="1"/>
          </p:cNvSpPr>
          <p:nvPr>
            <p:ph type="title"/>
          </p:nvPr>
        </p:nvSpPr>
        <p:spPr>
          <a:xfrm>
            <a:off x="2271380" y="145410"/>
            <a:ext cx="7649238" cy="100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Oswald" panose="00000500000000000000" pitchFamily="2" charset="0"/>
                <a:ea typeface="Times New Roman"/>
                <a:cs typeface="Times New Roman"/>
                <a:sym typeface="Times New Roman"/>
              </a:rPr>
              <a:t>TECHNICAL APPROACH</a:t>
            </a:r>
            <a:br>
              <a:rPr lang="en-US" sz="16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Oswald" panose="00000500000000000000" pitchFamily="2" charset="0"/>
                <a:ea typeface="Times New Roman"/>
                <a:cs typeface="Times New Roman"/>
                <a:sym typeface="Times New Roman"/>
              </a:rPr>
            </a:br>
            <a:r>
              <a:rPr lang="en-US" sz="1600" dirty="0"/>
              <a:t> </a:t>
            </a:r>
            <a:r>
              <a:rPr lang="en-US" sz="1400" i="1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Leveraging Federated Learning and Edge Computing for Privacy-Preserving Medical AI</a:t>
            </a:r>
            <a:endParaRPr sz="1600" b="1" dirty="0">
              <a:solidFill>
                <a:srgbClr val="00B0F0"/>
              </a:solidFill>
              <a:latin typeface="MV Boli" panose="02000500030200090000" pitchFamily="2" charset="0"/>
              <a:ea typeface="Times New Roman"/>
              <a:cs typeface="MV Boli" panose="02000500030200090000" pitchFamily="2" charset="0"/>
              <a:sym typeface="Times New Roman"/>
            </a:endParaRPr>
          </a:p>
        </p:txBody>
      </p:sp>
      <p:sp>
        <p:nvSpPr>
          <p:cNvPr id="119" name="Google Shape;119;p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3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20" name="Google Shape;120;p3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" name="Google Shape;121;p3" descr="Your startup LOGO"/>
          <p:cNvSpPr/>
          <p:nvPr/>
        </p:nvSpPr>
        <p:spPr>
          <a:xfrm>
            <a:off x="390416" y="172237"/>
            <a:ext cx="1929765" cy="807085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EMAA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4010750" y="1222931"/>
            <a:ext cx="353304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PROCESS FLOW ARCHITECTURE</a:t>
            </a:r>
            <a:endParaRPr sz="2000" b="1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190500" y="1155052"/>
            <a:ext cx="11720285" cy="5030734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2902" y="92380"/>
            <a:ext cx="2079532" cy="9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B39439-539F-2B14-290A-6397E11F8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4363" y="1690879"/>
            <a:ext cx="4182745" cy="3681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9DE8EF-EDC5-EBF8-92D3-4D37C3D31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416" y="4545407"/>
            <a:ext cx="3122474" cy="1618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A3BE79-7AF5-F2DC-C1D6-BFDEF2E532B6}"/>
              </a:ext>
            </a:extLst>
          </p:cNvPr>
          <p:cNvSpPr txBox="1"/>
          <p:nvPr/>
        </p:nvSpPr>
        <p:spPr>
          <a:xfrm>
            <a:off x="8146507" y="368858"/>
            <a:ext cx="1636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chemeClr val="accent1"/>
                </a:solidFill>
              </a:rPr>
              <a:t>TECHSTACKS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5B865-D58B-6CCC-AE05-3F86F11CC6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16" y="1292453"/>
            <a:ext cx="3122474" cy="308397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7B12376-E60C-D8F9-2C40-8779915514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0823" y="1234910"/>
            <a:ext cx="3809227" cy="35516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34D077D-5097-7BB6-EF0D-3C59FDDFEF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2430" y="4866414"/>
            <a:ext cx="2863719" cy="122842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 txBox="1">
            <a:spLocks noGrp="1"/>
          </p:cNvSpPr>
          <p:nvPr>
            <p:ph type="title"/>
          </p:nvPr>
        </p:nvSpPr>
        <p:spPr>
          <a:xfrm>
            <a:off x="1742440" y="0"/>
            <a:ext cx="8146357" cy="1416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Oswald" panose="00000500000000000000" pitchFamily="2" charset="0"/>
                <a:ea typeface="Times New Roman"/>
                <a:cs typeface="Times New Roman"/>
                <a:sym typeface="Times New Roman"/>
              </a:rPr>
              <a:t>FEASIBILITY AND VIABILITY</a:t>
            </a:r>
            <a:b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Assessing practicality before pursuing possibility</a:t>
            </a:r>
            <a:endParaRPr sz="2400" b="1" dirty="0">
              <a:solidFill>
                <a:srgbClr val="00B0F0"/>
              </a:solidFill>
              <a:latin typeface="MV Boli" panose="02000500030200090000" pitchFamily="2" charset="0"/>
              <a:ea typeface="Times New Roman"/>
              <a:cs typeface="MV Boli" panose="02000500030200090000" pitchFamily="2" charset="0"/>
              <a:sym typeface="Times New Roman"/>
            </a:endParaRPr>
          </a:p>
        </p:txBody>
      </p:sp>
      <p:sp>
        <p:nvSpPr>
          <p:cNvPr id="136" name="Google Shape;136;p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4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7" name="Google Shape;137;p4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sz="1200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8" name="Google Shape;138;p4" descr="Your startup LOGO"/>
          <p:cNvSpPr/>
          <p:nvPr/>
        </p:nvSpPr>
        <p:spPr>
          <a:xfrm>
            <a:off x="228173" y="169380"/>
            <a:ext cx="196892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EMAA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2695" y="169380"/>
            <a:ext cx="2079532" cy="9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B26537-611D-3BEB-3658-867F87B1F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18" y="1080760"/>
            <a:ext cx="11202963" cy="4696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 txBox="1">
            <a:spLocks noGrp="1"/>
          </p:cNvSpPr>
          <p:nvPr>
            <p:ph type="title"/>
          </p:nvPr>
        </p:nvSpPr>
        <p:spPr>
          <a:xfrm>
            <a:off x="3628916" y="-70567"/>
            <a:ext cx="4485268" cy="1452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Oswald" panose="00000500000000000000" pitchFamily="2" charset="0"/>
                <a:ea typeface="Times New Roman"/>
                <a:cs typeface="Times New Roman"/>
                <a:sym typeface="Times New Roman"/>
              </a:rPr>
              <a:t>IMPACT AND BENEFITS</a:t>
            </a:r>
            <a:b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Translating efforts into measurable value</a:t>
            </a:r>
            <a:endParaRPr sz="3600" b="1" dirty="0">
              <a:solidFill>
                <a:srgbClr val="00B0F0"/>
              </a:solidFill>
              <a:latin typeface="MV Boli" panose="02000500030200090000" pitchFamily="2" charset="0"/>
              <a:ea typeface="Times New Roman"/>
              <a:cs typeface="MV Boli" panose="02000500030200090000" pitchFamily="2" charset="0"/>
              <a:sym typeface="Times New Roman"/>
            </a:endParaRPr>
          </a:p>
        </p:txBody>
      </p:sp>
      <p:sp>
        <p:nvSpPr>
          <p:cNvPr id="148" name="Google Shape;148;p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5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9" name="Google Shape;149;p5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sz="1200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0" name="Google Shape;150;p5" descr="Your startup LOGO"/>
          <p:cNvSpPr/>
          <p:nvPr/>
        </p:nvSpPr>
        <p:spPr>
          <a:xfrm>
            <a:off x="329773" y="252246"/>
            <a:ext cx="137202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EMAA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2695" y="52755"/>
            <a:ext cx="2079532" cy="9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27964D-A32C-7615-7869-7E6AAB613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65661"/>
            <a:ext cx="6564027" cy="2590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C2461C-E768-A807-F3AA-D443137C218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892" b="85830"/>
          <a:stretch>
            <a:fillRect/>
          </a:stretch>
        </p:blipFill>
        <p:spPr>
          <a:xfrm>
            <a:off x="6564027" y="1329213"/>
            <a:ext cx="5437473" cy="3651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2BC077-EFD3-9E64-C3A4-701C0910E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078" y="4849817"/>
            <a:ext cx="6564027" cy="13842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EF2103-10A9-E749-406D-65B09D7F7A4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6787" t="12654"/>
          <a:stretch>
            <a:fillRect/>
          </a:stretch>
        </p:blipFill>
        <p:spPr>
          <a:xfrm>
            <a:off x="10200696" y="3219910"/>
            <a:ext cx="1869226" cy="23088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ED30CF4-D734-80A3-5A13-64C4226B99B6}"/>
                  </a:ext>
                </a:extLst>
              </p14:cNvPr>
              <p14:cNvContentPartPr/>
              <p14:nvPr/>
            </p14:nvContentPartPr>
            <p14:xfrm>
              <a:off x="8496285" y="1704555"/>
              <a:ext cx="1581840" cy="392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CED30CF4-D734-80A3-5A13-64C4226B99B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433285" y="1641555"/>
                <a:ext cx="1707480" cy="16488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9C9EEC6E-9B8F-DE06-F91A-1FD20BE660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85491" y="1746503"/>
            <a:ext cx="1581840" cy="1318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CDE9B7-F027-89CC-DF14-8E9993A38F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" y="3812698"/>
            <a:ext cx="6483171" cy="9164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AFA216-CFC0-F69C-3F76-9EB8537728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46273" y="4598096"/>
            <a:ext cx="3191320" cy="1435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530C8B-A5A5-EBB1-406A-BC14E5A2C2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07979" y="1703298"/>
            <a:ext cx="3654874" cy="264919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C6A99A-5C5B-F0D7-F8EE-CDF6103862A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2078" y="1719830"/>
            <a:ext cx="6354349" cy="19722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 txBox="1">
            <a:spLocks noGrp="1"/>
          </p:cNvSpPr>
          <p:nvPr>
            <p:ph type="title"/>
          </p:nvPr>
        </p:nvSpPr>
        <p:spPr>
          <a:xfrm>
            <a:off x="3110249" y="219518"/>
            <a:ext cx="5921800" cy="102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Oswald" panose="00000500000000000000" pitchFamily="2" charset="0"/>
                <a:ea typeface="Times New Roman"/>
                <a:cs typeface="Times New Roman"/>
                <a:sym typeface="Times New Roman"/>
              </a:rPr>
              <a:t>RESEARCH  AND REFERENCES</a:t>
            </a:r>
            <a:b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Grounded in facts, guided by evidence</a:t>
            </a:r>
            <a:endParaRPr sz="3600" b="1" dirty="0">
              <a:solidFill>
                <a:srgbClr val="00B0F0"/>
              </a:solidFill>
              <a:latin typeface="MV Boli" panose="02000500030200090000" pitchFamily="2" charset="0"/>
              <a:ea typeface="Times New Roman"/>
              <a:cs typeface="MV Boli" panose="02000500030200090000" pitchFamily="2" charset="0"/>
              <a:sym typeface="Times New Roman"/>
            </a:endParaRPr>
          </a:p>
        </p:txBody>
      </p:sp>
      <p:sp>
        <p:nvSpPr>
          <p:cNvPr id="161" name="Google Shape;161;p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6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2" name="Google Shape;162;p6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sz="1200" b="0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3" name="Google Shape;163;p6" descr="Your startup LOGO"/>
          <p:cNvSpPr/>
          <p:nvPr/>
        </p:nvSpPr>
        <p:spPr>
          <a:xfrm>
            <a:off x="329772" y="252246"/>
            <a:ext cx="190542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EMAA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7100" y="238575"/>
            <a:ext cx="2079532" cy="9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760E328F-1533-2405-E872-FC6759C057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69C1241C-39FA-90B8-1446-83E579DA94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F09627-61EA-69E3-562F-8A88ACCF5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99" y="1388862"/>
            <a:ext cx="11391002" cy="46898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E508A649D51043BDFF9B6B2F5E9173" ma:contentTypeVersion="13" ma:contentTypeDescription="Create a new document." ma:contentTypeScope="" ma:versionID="1948550fc3343cbcc3ade28c66b31cce">
  <xsd:schema xmlns:xsd="http://www.w3.org/2001/XMLSchema" xmlns:xs="http://www.w3.org/2001/XMLSchema" xmlns:p="http://schemas.microsoft.com/office/2006/metadata/properties" xmlns:ns3="e3e0788f-709e-47f6-90e5-d096a46ee6c7" xmlns:ns4="99551510-13c8-495a-a9ef-8eced65aa535" targetNamespace="http://schemas.microsoft.com/office/2006/metadata/properties" ma:root="true" ma:fieldsID="0bb1b36c7c6ee18dbaa4a8e35d097582" ns3:_="" ns4:_="">
    <xsd:import namespace="e3e0788f-709e-47f6-90e5-d096a46ee6c7"/>
    <xsd:import namespace="99551510-13c8-495a-a9ef-8eced65aa53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e0788f-709e-47f6-90e5-d096a46ee6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551510-13c8-495a-a9ef-8eced65aa53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3e0788f-709e-47f6-90e5-d096a46ee6c7" xsi:nil="true"/>
  </documentManagement>
</p:properties>
</file>

<file path=customXml/itemProps1.xml><?xml version="1.0" encoding="utf-8"?>
<ds:datastoreItem xmlns:ds="http://schemas.openxmlformats.org/officeDocument/2006/customXml" ds:itemID="{2D2BD6D6-8B58-4DF6-B120-D206EA3D05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031C26-9AD8-4E1E-BA1A-116518BD2B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e0788f-709e-47f6-90e5-d096a46ee6c7"/>
    <ds:schemaRef ds:uri="99551510-13c8-495a-a9ef-8eced65aa5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DBEBDCF-EAA1-4364-B39A-370DEB3B386E}">
  <ds:schemaRefs>
    <ds:schemaRef ds:uri="http://purl.org/dc/terms/"/>
    <ds:schemaRef ds:uri="e3e0788f-709e-47f6-90e5-d096a46ee6c7"/>
    <ds:schemaRef ds:uri="http://www.w3.org/XML/1998/namespace"/>
    <ds:schemaRef ds:uri="http://purl.org/dc/dcmitype/"/>
    <ds:schemaRef ds:uri="http://schemas.microsoft.com/office/2006/metadata/properties"/>
    <ds:schemaRef ds:uri="99551510-13c8-495a-a9ef-8eced65aa5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3116</TotalTime>
  <Words>331</Words>
  <Application>Microsoft Office PowerPoint</Application>
  <PresentationFormat>Widescreen</PresentationFormat>
  <Paragraphs>52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Aptos Narrow</vt:lpstr>
      <vt:lpstr>Wingdings</vt:lpstr>
      <vt:lpstr>Times New Roman</vt:lpstr>
      <vt:lpstr>Oswald</vt:lpstr>
      <vt:lpstr>Calibri</vt:lpstr>
      <vt:lpstr>Libre Franklin Medium</vt:lpstr>
      <vt:lpstr>Garamond</vt:lpstr>
      <vt:lpstr>MV Boli</vt:lpstr>
      <vt:lpstr>Arial</vt:lpstr>
      <vt:lpstr>Office Theme</vt:lpstr>
      <vt:lpstr>SMART INDIA HACKATHON 2025</vt:lpstr>
      <vt:lpstr>EMAA: Emergency Medical AI Advisor  Federated Learning Platform for Healthcare Innovation Advanced Healthcare AI • Privacy-First Architecture • Scalable Deployment</vt:lpstr>
      <vt:lpstr>TECHNICAL APPROACH  Leveraging Federated Learning and Edge Computing for Privacy-Preserving Medical AI</vt:lpstr>
      <vt:lpstr>FEASIBILITY AND VIABILITY Assessing practicality before pursuing possibility</vt:lpstr>
      <vt:lpstr>IMPACT AND BENEFITS Translating efforts into measurable value</vt:lpstr>
      <vt:lpstr>RESEARCH  AND REFERENCES Grounded in facts, guided by evidence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Crowdfunder</dc:creator>
  <cp:lastModifiedBy>Aditya Kumar</cp:lastModifiedBy>
  <cp:revision>4</cp:revision>
  <dcterms:created xsi:type="dcterms:W3CDTF">2013-12-12T18:46:00Z</dcterms:created>
  <dcterms:modified xsi:type="dcterms:W3CDTF">2025-09-26T19:05:59Z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F549C18D903C4E5EBEC3E7EB818338FD_12</vt:lpwstr>
  </property>
  <property fmtid="{D5CDD505-2E9C-101B-9397-08002B2CF9AE}" pid="3" name="KSOProductBuildVer">
    <vt:lpwstr>1033-12.2.0.18165</vt:lpwstr>
  </property>
  <property fmtid="{D5CDD505-2E9C-101B-9397-08002B2CF9AE}" pid="4" name="ContentTypeId">
    <vt:lpwstr>0x0101005AE508A649D51043BDFF9B6B2F5E9173</vt:lpwstr>
  </property>
</Properties>
</file>